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5" r:id="rId2"/>
  </p:sldMasterIdLst>
  <p:sldIdLst>
    <p:sldId id="321" r:id="rId3"/>
    <p:sldId id="308" r:id="rId4"/>
    <p:sldId id="309" r:id="rId5"/>
    <p:sldId id="310" r:id="rId6"/>
  </p:sldIdLst>
  <p:sldSz cx="12192000" cy="6858000"/>
  <p:notesSz cx="6858000" cy="9144000"/>
  <p:defaultTextStyle>
    <a:defPPr>
      <a:defRPr lang="fa-I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378"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EBB70341-BF18-49B9-BFE3-CB80F3FD295A}" type="datetimeFigureOut">
              <a:rPr lang="fa-IR" smtClean="0"/>
              <a:t>16/07/1446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4F227C3-F081-4BB9-9033-B743BC8F1CD3}" type="slidenum">
              <a:rPr lang="fa-IR" smtClean="0"/>
              <a:t>‹#›</a:t>
            </a:fld>
            <a:endParaRPr lang="fa-IR"/>
          </a:p>
        </p:txBody>
      </p:sp>
    </p:spTree>
    <p:extLst>
      <p:ext uri="{BB962C8B-B14F-4D97-AF65-F5344CB8AC3E}">
        <p14:creationId xmlns:p14="http://schemas.microsoft.com/office/powerpoint/2010/main" val="2070556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EBB70341-BF18-49B9-BFE3-CB80F3FD295A}" type="datetimeFigureOut">
              <a:rPr lang="fa-IR" smtClean="0"/>
              <a:t>16/07/1446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4F227C3-F081-4BB9-9033-B743BC8F1CD3}" type="slidenum">
              <a:rPr lang="fa-IR" smtClean="0"/>
              <a:t>‹#›</a:t>
            </a:fld>
            <a:endParaRPr lang="fa-IR"/>
          </a:p>
        </p:txBody>
      </p:sp>
    </p:spTree>
    <p:extLst>
      <p:ext uri="{BB962C8B-B14F-4D97-AF65-F5344CB8AC3E}">
        <p14:creationId xmlns:p14="http://schemas.microsoft.com/office/powerpoint/2010/main" val="4050467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EBB70341-BF18-49B9-BFE3-CB80F3FD295A}" type="datetimeFigureOut">
              <a:rPr lang="fa-IR" smtClean="0"/>
              <a:t>16/07/1446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4F227C3-F081-4BB9-9033-B743BC8F1CD3}" type="slidenum">
              <a:rPr lang="fa-IR" smtClean="0"/>
              <a:t>‹#›</a:t>
            </a:fld>
            <a:endParaRPr lang="fa-IR"/>
          </a:p>
        </p:txBody>
      </p:sp>
    </p:spTree>
    <p:extLst>
      <p:ext uri="{BB962C8B-B14F-4D97-AF65-F5344CB8AC3E}">
        <p14:creationId xmlns:p14="http://schemas.microsoft.com/office/powerpoint/2010/main" val="32070417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95013" y="4039821"/>
            <a:ext cx="10363200" cy="859205"/>
          </a:xfrm>
          <a:effectLst>
            <a:outerShdw blurRad="50800" dist="38100" dir="2700000" algn="tl" rotWithShape="0">
              <a:prstClr val="black">
                <a:alpha val="40000"/>
              </a:prstClr>
            </a:outerShdw>
          </a:effectLst>
        </p:spPr>
        <p:txBody>
          <a:bodyPr>
            <a:normAutofit/>
          </a:bodyPr>
          <a:lstStyle>
            <a:lvl1pPr algn="l">
              <a:defRPr sz="36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95013" y="4956051"/>
            <a:ext cx="8534400" cy="835455"/>
          </a:xfrm>
        </p:spPr>
        <p:txBody>
          <a:bodyPr>
            <a:normAutofit/>
          </a:bodyPr>
          <a:lstStyle>
            <a:lvl1pPr marL="0" indent="0" algn="l">
              <a:buNone/>
              <a:defRPr sz="2800">
                <a:solidFill>
                  <a:srgbClr val="FFFF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1/15/2025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6002986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98620" y="527605"/>
            <a:ext cx="10972800" cy="1143000"/>
          </a:xfrm>
        </p:spPr>
        <p:txBody>
          <a:bodyPr>
            <a:normAutofit/>
          </a:bodyPr>
          <a:lstStyle>
            <a:lvl1pPr algn="l">
              <a:defRPr sz="3600">
                <a:solidFill>
                  <a:srgbClr val="FFFF00"/>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1/15/2025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8253018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1900" y="274638"/>
            <a:ext cx="8947712" cy="1143000"/>
          </a:xfrm>
        </p:spPr>
        <p:txBody>
          <a:bodyPr>
            <a:normAutofit/>
          </a:bodyPr>
          <a:lstStyle>
            <a:lvl1pPr algn="l">
              <a:defRPr sz="3600">
                <a:solidFill>
                  <a:srgbClr val="EB7D03"/>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1900" y="1443836"/>
            <a:ext cx="8947712" cy="4275740"/>
          </a:xfrm>
        </p:spPr>
        <p:txBody>
          <a:bodyPr/>
          <a:lstStyle>
            <a:lvl1pPr>
              <a:defRPr sz="2800">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1/15/2025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529107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1/15/2025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972800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74F12-AA26-4AC8-9962-C36BB8F32554}" type="datetimeFigureOut">
              <a:rPr lang="en-US" smtClean="0"/>
              <a:pPr/>
              <a:t>1/15/2025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7863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98620" y="527605"/>
            <a:ext cx="10972800" cy="1143000"/>
          </a:xfrm>
        </p:spPr>
        <p:txBody>
          <a:bodyPr>
            <a:normAutofit/>
          </a:bodyPr>
          <a:lstStyle>
            <a:lvl1pPr algn="l">
              <a:defRPr sz="3600">
                <a:solidFill>
                  <a:srgbClr val="FFFF00"/>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443835"/>
            <a:ext cx="5386917" cy="6397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09600" y="2073698"/>
            <a:ext cx="5386917" cy="3798583"/>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6193368" y="1443835"/>
            <a:ext cx="5389033" cy="6397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6193368" y="2073698"/>
            <a:ext cx="5389033" cy="3798583"/>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53074F12-AA26-4AC8-9962-C36BB8F32554}" type="datetimeFigureOut">
              <a:rPr lang="en-US" smtClean="0"/>
              <a:pPr/>
              <a:t>1/15/2025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25481590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74F12-AA26-4AC8-9962-C36BB8F32554}" type="datetimeFigureOut">
              <a:rPr lang="en-US" smtClean="0"/>
              <a:pPr/>
              <a:t>1/15/2025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24345784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1/15/2025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61493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EBB70341-BF18-49B9-BFE3-CB80F3FD295A}" type="datetimeFigureOut">
              <a:rPr lang="fa-IR" smtClean="0"/>
              <a:t>16/07/1446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4F227C3-F081-4BB9-9033-B743BC8F1CD3}" type="slidenum">
              <a:rPr lang="fa-IR" smtClean="0"/>
              <a:t>‹#›</a:t>
            </a:fld>
            <a:endParaRPr lang="fa-IR"/>
          </a:p>
        </p:txBody>
      </p:sp>
    </p:spTree>
    <p:extLst>
      <p:ext uri="{BB962C8B-B14F-4D97-AF65-F5344CB8AC3E}">
        <p14:creationId xmlns:p14="http://schemas.microsoft.com/office/powerpoint/2010/main" val="143621413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26203640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014441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1/15/2025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00195512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1/15/2025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201347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BB70341-BF18-49B9-BFE3-CB80F3FD295A}" type="datetimeFigureOut">
              <a:rPr lang="fa-IR" smtClean="0"/>
              <a:t>16/07/1446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4F227C3-F081-4BB9-9033-B743BC8F1CD3}" type="slidenum">
              <a:rPr lang="fa-IR" smtClean="0"/>
              <a:t>‹#›</a:t>
            </a:fld>
            <a:endParaRPr lang="fa-IR"/>
          </a:p>
        </p:txBody>
      </p:sp>
    </p:spTree>
    <p:extLst>
      <p:ext uri="{BB962C8B-B14F-4D97-AF65-F5344CB8AC3E}">
        <p14:creationId xmlns:p14="http://schemas.microsoft.com/office/powerpoint/2010/main" val="3473213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EBB70341-BF18-49B9-BFE3-CB80F3FD295A}" type="datetimeFigureOut">
              <a:rPr lang="fa-IR" smtClean="0"/>
              <a:t>16/07/1446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44F227C3-F081-4BB9-9033-B743BC8F1CD3}" type="slidenum">
              <a:rPr lang="fa-IR" smtClean="0"/>
              <a:t>‹#›</a:t>
            </a:fld>
            <a:endParaRPr lang="fa-IR"/>
          </a:p>
        </p:txBody>
      </p:sp>
    </p:spTree>
    <p:extLst>
      <p:ext uri="{BB962C8B-B14F-4D97-AF65-F5344CB8AC3E}">
        <p14:creationId xmlns:p14="http://schemas.microsoft.com/office/powerpoint/2010/main" val="975537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EBB70341-BF18-49B9-BFE3-CB80F3FD295A}" type="datetimeFigureOut">
              <a:rPr lang="fa-IR" smtClean="0"/>
              <a:t>16/07/1446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44F227C3-F081-4BB9-9033-B743BC8F1CD3}" type="slidenum">
              <a:rPr lang="fa-IR" smtClean="0"/>
              <a:t>‹#›</a:t>
            </a:fld>
            <a:endParaRPr lang="fa-IR"/>
          </a:p>
        </p:txBody>
      </p:sp>
    </p:spTree>
    <p:extLst>
      <p:ext uri="{BB962C8B-B14F-4D97-AF65-F5344CB8AC3E}">
        <p14:creationId xmlns:p14="http://schemas.microsoft.com/office/powerpoint/2010/main" val="459442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EBB70341-BF18-49B9-BFE3-CB80F3FD295A}" type="datetimeFigureOut">
              <a:rPr lang="fa-IR" smtClean="0"/>
              <a:t>16/07/1446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44F227C3-F081-4BB9-9033-B743BC8F1CD3}" type="slidenum">
              <a:rPr lang="fa-IR" smtClean="0"/>
              <a:t>‹#›</a:t>
            </a:fld>
            <a:endParaRPr lang="fa-IR"/>
          </a:p>
        </p:txBody>
      </p:sp>
    </p:spTree>
    <p:extLst>
      <p:ext uri="{BB962C8B-B14F-4D97-AF65-F5344CB8AC3E}">
        <p14:creationId xmlns:p14="http://schemas.microsoft.com/office/powerpoint/2010/main" val="4126238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B70341-BF18-49B9-BFE3-CB80F3FD295A}" type="datetimeFigureOut">
              <a:rPr lang="fa-IR" smtClean="0"/>
              <a:t>16/07/1446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44F227C3-F081-4BB9-9033-B743BC8F1CD3}" type="slidenum">
              <a:rPr lang="fa-IR" smtClean="0"/>
              <a:t>‹#›</a:t>
            </a:fld>
            <a:endParaRPr lang="fa-IR"/>
          </a:p>
        </p:txBody>
      </p:sp>
    </p:spTree>
    <p:extLst>
      <p:ext uri="{BB962C8B-B14F-4D97-AF65-F5344CB8AC3E}">
        <p14:creationId xmlns:p14="http://schemas.microsoft.com/office/powerpoint/2010/main" val="3526922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BB70341-BF18-49B9-BFE3-CB80F3FD295A}" type="datetimeFigureOut">
              <a:rPr lang="fa-IR" smtClean="0"/>
              <a:t>16/07/1446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44F227C3-F081-4BB9-9033-B743BC8F1CD3}" type="slidenum">
              <a:rPr lang="fa-IR" smtClean="0"/>
              <a:t>‹#›</a:t>
            </a:fld>
            <a:endParaRPr lang="fa-IR"/>
          </a:p>
        </p:txBody>
      </p:sp>
    </p:spTree>
    <p:extLst>
      <p:ext uri="{BB962C8B-B14F-4D97-AF65-F5344CB8AC3E}">
        <p14:creationId xmlns:p14="http://schemas.microsoft.com/office/powerpoint/2010/main" val="872648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BB70341-BF18-49B9-BFE3-CB80F3FD295A}" type="datetimeFigureOut">
              <a:rPr lang="fa-IR" smtClean="0"/>
              <a:t>16/07/1446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44F227C3-F081-4BB9-9033-B743BC8F1CD3}" type="slidenum">
              <a:rPr lang="fa-IR" smtClean="0"/>
              <a:t>‹#›</a:t>
            </a:fld>
            <a:endParaRPr lang="fa-IR"/>
          </a:p>
        </p:txBody>
      </p:sp>
    </p:spTree>
    <p:extLst>
      <p:ext uri="{BB962C8B-B14F-4D97-AF65-F5344CB8AC3E}">
        <p14:creationId xmlns:p14="http://schemas.microsoft.com/office/powerpoint/2010/main" val="504265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B70341-BF18-49B9-BFE3-CB80F3FD295A}" type="datetimeFigureOut">
              <a:rPr lang="fa-IR" smtClean="0"/>
              <a:t>16/07/1446</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F227C3-F081-4BB9-9033-B743BC8F1CD3}" type="slidenum">
              <a:rPr lang="fa-IR" smtClean="0"/>
              <a:t>‹#›</a:t>
            </a:fld>
            <a:endParaRPr lang="fa-IR"/>
          </a:p>
        </p:txBody>
      </p:sp>
    </p:spTree>
    <p:extLst>
      <p:ext uri="{BB962C8B-B14F-4D97-AF65-F5344CB8AC3E}">
        <p14:creationId xmlns:p14="http://schemas.microsoft.com/office/powerpoint/2010/main" val="29966365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1/15/2025</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3130835659"/>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5000"/>
            <a:lum/>
          </a:blip>
          <a:srcRect/>
          <a:stretch>
            <a:fillRect b="-12000"/>
          </a:stretch>
        </a:blip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778010549"/>
              </p:ext>
            </p:extLst>
          </p:nvPr>
        </p:nvGraphicFramePr>
        <p:xfrm>
          <a:off x="769112" y="3718480"/>
          <a:ext cx="10840064" cy="1433523"/>
        </p:xfrm>
        <a:graphic>
          <a:graphicData uri="http://schemas.openxmlformats.org/drawingml/2006/table">
            <a:tbl>
              <a:tblPr rtl="1"/>
              <a:tblGrid>
                <a:gridCol w="961133">
                  <a:extLst>
                    <a:ext uri="{9D8B030D-6E8A-4147-A177-3AD203B41FA5}">
                      <a16:colId xmlns:a16="http://schemas.microsoft.com/office/drawing/2014/main" val="1090112296"/>
                    </a:ext>
                  </a:extLst>
                </a:gridCol>
                <a:gridCol w="9878931">
                  <a:extLst>
                    <a:ext uri="{9D8B030D-6E8A-4147-A177-3AD203B41FA5}">
                      <a16:colId xmlns:a16="http://schemas.microsoft.com/office/drawing/2014/main" val="4248847985"/>
                    </a:ext>
                  </a:extLst>
                </a:gridCol>
              </a:tblGrid>
              <a:tr h="574124">
                <a:tc>
                  <a:txBody>
                    <a:bodyPr/>
                    <a:lstStyle/>
                    <a:p>
                      <a:pPr algn="ctr" rtl="1" fontAlgn="ctr"/>
                      <a:r>
                        <a:rPr lang="fa-IR" sz="1600" b="1" i="0" u="none" strike="noStrike">
                          <a:solidFill>
                            <a:srgbClr val="000000"/>
                          </a:solidFill>
                          <a:effectLst/>
                          <a:latin typeface="B Titr" panose="00000700000000000000" pitchFamily="2" charset="-78"/>
                          <a:cs typeface="B Titr" panose="00000700000000000000" pitchFamily="2" charset="-78"/>
                        </a:rPr>
                        <a:t>مواد قانونی</a:t>
                      </a:r>
                    </a:p>
                  </a:txBody>
                  <a:tcPr marL="9028" marR="9028" marT="9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rtl="1" fontAlgn="ctr"/>
                      <a:r>
                        <a:rPr lang="fa-IR" sz="1800" b="1" i="0" u="none" strike="noStrike" dirty="0" smtClean="0">
                          <a:solidFill>
                            <a:srgbClr val="000000"/>
                          </a:solidFill>
                          <a:effectLst/>
                          <a:latin typeface="B Titr" panose="00000700000000000000" pitchFamily="2" charset="-78"/>
                          <a:cs typeface="B Titr" panose="00000700000000000000" pitchFamily="2" charset="-78"/>
                        </a:rPr>
                        <a:t>گروه هدف: دانشجویان موسسات آموزشی و پژوهشی</a:t>
                      </a:r>
                      <a:endParaRPr lang="fa-IR" sz="1800" b="1" i="0" u="none" strike="noStrike" dirty="0">
                        <a:solidFill>
                          <a:srgbClr val="000000"/>
                        </a:solidFill>
                        <a:effectLst/>
                        <a:latin typeface="B Titr" panose="00000700000000000000" pitchFamily="2" charset="-78"/>
                        <a:cs typeface="B Titr" panose="00000700000000000000" pitchFamily="2" charset="-78"/>
                      </a:endParaRPr>
                    </a:p>
                  </a:txBody>
                  <a:tcPr marL="9028" marR="9028" marT="9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2139638964"/>
                  </a:ext>
                </a:extLst>
              </a:tr>
              <a:tr h="338011">
                <a:tc>
                  <a:txBody>
                    <a:bodyPr/>
                    <a:lstStyle/>
                    <a:p>
                      <a:pPr algn="ctr" rtl="0" fontAlgn="ctr"/>
                      <a:r>
                        <a:rPr lang="fa-IR" sz="1600" b="1" i="0" u="none" strike="noStrike" dirty="0">
                          <a:solidFill>
                            <a:srgbClr val="000000"/>
                          </a:solidFill>
                          <a:effectLst/>
                          <a:latin typeface="B Titr" panose="00000700000000000000" pitchFamily="2" charset="-78"/>
                          <a:cs typeface="B Titr" panose="00000700000000000000" pitchFamily="2" charset="-78"/>
                        </a:rPr>
                        <a:t>7</a:t>
                      </a:r>
                    </a:p>
                  </a:txBody>
                  <a:tcPr marL="9028" marR="9028" marT="9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marL="0" marR="0" lvl="0" indent="0" algn="ctr" defTabSz="914400" rtl="1" eaLnBrk="1" fontAlgn="ctr" latinLnBrk="0" hangingPunct="1">
                        <a:lnSpc>
                          <a:spcPct val="100000"/>
                        </a:lnSpc>
                        <a:spcBef>
                          <a:spcPts val="0"/>
                        </a:spcBef>
                        <a:spcAft>
                          <a:spcPts val="0"/>
                        </a:spcAft>
                        <a:buClrTx/>
                        <a:buSzTx/>
                        <a:buFontTx/>
                        <a:buNone/>
                        <a:tabLst/>
                        <a:defRPr/>
                      </a:pPr>
                      <a:r>
                        <a:rPr kumimoji="0" lang="fa-IR" sz="1600" b="1" i="0" u="none" strike="noStrike" kern="1200" cap="none" spc="0" normalizeH="0" baseline="0" noProof="0" dirty="0" smtClean="0">
                          <a:ln>
                            <a:noFill/>
                          </a:ln>
                          <a:solidFill>
                            <a:srgbClr val="000000"/>
                          </a:solidFill>
                          <a:effectLst/>
                          <a:uLnTx/>
                          <a:uFillTx/>
                          <a:latin typeface="B Nazanin" panose="00000400000000000000" pitchFamily="2" charset="-78"/>
                          <a:ea typeface="+mn-ea"/>
                          <a:cs typeface="B Nazanin" panose="00000400000000000000" pitchFamily="2" charset="-78"/>
                        </a:rPr>
                        <a:t>مسئول: معاونت فرهنگی</a:t>
                      </a:r>
                      <a:endParaRPr kumimoji="0" lang="fa-IR" sz="1600" b="1" i="0" u="none" strike="noStrike" kern="1200" cap="none" spc="0" normalizeH="0" baseline="0" noProof="0" dirty="0" smtClean="0">
                        <a:ln>
                          <a:noFill/>
                        </a:ln>
                        <a:solidFill>
                          <a:srgbClr val="000000"/>
                        </a:solidFill>
                        <a:effectLst/>
                        <a:uLnTx/>
                        <a:uFillTx/>
                        <a:latin typeface="B Nazanin" panose="00000400000000000000" pitchFamily="2" charset="-78"/>
                        <a:ea typeface="+mn-ea"/>
                        <a:cs typeface="B Nazanin" panose="00000400000000000000" pitchFamily="2" charset="-78"/>
                      </a:endParaRPr>
                    </a:p>
                  </a:txBody>
                  <a:tcPr marL="9028" marR="9028" marT="9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3368239399"/>
                  </a:ext>
                </a:extLst>
              </a:tr>
              <a:tr h="260694">
                <a:tc>
                  <a:txBody>
                    <a:bodyPr/>
                    <a:lstStyle/>
                    <a:p>
                      <a:pPr algn="ctr" rtl="0" fontAlgn="ctr"/>
                      <a:r>
                        <a:rPr lang="fa-IR" sz="1500" b="1" i="0" u="none" strike="noStrike" dirty="0" smtClean="0">
                          <a:solidFill>
                            <a:srgbClr val="000000"/>
                          </a:solidFill>
                          <a:effectLst/>
                          <a:latin typeface="B Titr" panose="00000700000000000000" pitchFamily="2" charset="-78"/>
                          <a:cs typeface="B Titr" panose="00000700000000000000" pitchFamily="2" charset="-78"/>
                        </a:rPr>
                        <a:t>8</a:t>
                      </a:r>
                      <a:endParaRPr lang="fa-IR" sz="1500" b="1" i="0" u="none" strike="noStrike" dirty="0">
                        <a:solidFill>
                          <a:srgbClr val="000000"/>
                        </a:solidFill>
                        <a:effectLst/>
                        <a:latin typeface="B Titr" panose="00000700000000000000" pitchFamily="2" charset="-78"/>
                        <a:cs typeface="B Titr" panose="00000700000000000000" pitchFamily="2" charset="-78"/>
                      </a:endParaRPr>
                    </a:p>
                  </a:txBody>
                  <a:tcPr marL="7658" marR="7658" marT="76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1" fontAlgn="ctr"/>
                      <a:r>
                        <a:rPr kumimoji="0" lang="fa-IR" sz="1400" b="1" i="0" u="none" strike="noStrike" kern="1200" cap="none" spc="0" normalizeH="0" baseline="0" noProof="0" dirty="0" smtClean="0">
                          <a:ln>
                            <a:noFill/>
                          </a:ln>
                          <a:solidFill>
                            <a:srgbClr val="000000"/>
                          </a:solidFill>
                          <a:effectLst/>
                          <a:uLnTx/>
                          <a:uFillTx/>
                          <a:latin typeface="B Nazanin" panose="00000400000000000000" pitchFamily="2" charset="-78"/>
                          <a:ea typeface="+mn-ea"/>
                          <a:cs typeface="B Nazanin" panose="00000400000000000000" pitchFamily="2" charset="-78"/>
                        </a:rPr>
                        <a:t>مسئول: </a:t>
                      </a:r>
                      <a:r>
                        <a:rPr lang="fa-IR" sz="1500" b="1" i="0" u="none" strike="noStrike" dirty="0" smtClean="0">
                          <a:solidFill>
                            <a:srgbClr val="000000"/>
                          </a:solidFill>
                          <a:effectLst/>
                          <a:latin typeface="B Nazanin" panose="00000400000000000000" pitchFamily="2" charset="-78"/>
                          <a:cs typeface="B Nazanin" panose="00000400000000000000" pitchFamily="2" charset="-78"/>
                        </a:rPr>
                        <a:t>صندوق </a:t>
                      </a:r>
                      <a:r>
                        <a:rPr lang="fa-IR" sz="1500" b="1" i="0" u="none" strike="noStrike" dirty="0" smtClean="0">
                          <a:solidFill>
                            <a:srgbClr val="000000"/>
                          </a:solidFill>
                          <a:effectLst/>
                          <a:latin typeface="B Nazanin" panose="00000400000000000000" pitchFamily="2" charset="-78"/>
                          <a:cs typeface="B Nazanin" panose="00000400000000000000" pitchFamily="2" charset="-78"/>
                        </a:rPr>
                        <a:t>رفاه دانشجویی</a:t>
                      </a:r>
                      <a:endParaRPr lang="fa-IR" sz="1500" b="1" i="0" u="none" strike="noStrike" dirty="0">
                        <a:solidFill>
                          <a:srgbClr val="000000"/>
                        </a:solidFill>
                        <a:effectLst/>
                        <a:latin typeface="B Nazanin" panose="00000400000000000000" pitchFamily="2" charset="-78"/>
                        <a:cs typeface="B Nazanin" panose="00000400000000000000" pitchFamily="2" charset="-78"/>
                      </a:endParaRPr>
                    </a:p>
                  </a:txBody>
                  <a:tcPr marL="7658" marR="7658" marT="76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2033758881"/>
                  </a:ext>
                </a:extLst>
              </a:tr>
              <a:tr h="260694">
                <a:tc>
                  <a:txBody>
                    <a:bodyPr/>
                    <a:lstStyle/>
                    <a:p>
                      <a:pPr algn="ctr" rtl="0" fontAlgn="ctr"/>
                      <a:r>
                        <a:rPr lang="fa-IR" sz="1500" b="1" i="0" u="none" strike="noStrike" dirty="0">
                          <a:solidFill>
                            <a:srgbClr val="000000"/>
                          </a:solidFill>
                          <a:effectLst/>
                          <a:latin typeface="B Titr" panose="00000700000000000000" pitchFamily="2" charset="-78"/>
                          <a:cs typeface="B Titr" panose="00000700000000000000" pitchFamily="2" charset="-78"/>
                        </a:rPr>
                        <a:t>26</a:t>
                      </a:r>
                    </a:p>
                  </a:txBody>
                  <a:tcPr marL="7658" marR="7658" marT="76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1" fontAlgn="ctr"/>
                      <a:r>
                        <a:rPr kumimoji="0" lang="fa-IR" sz="1400" b="1" i="0" u="none" strike="noStrike" kern="1200" cap="none" spc="0" normalizeH="0" baseline="0" noProof="0" dirty="0" smtClean="0">
                          <a:ln>
                            <a:noFill/>
                          </a:ln>
                          <a:solidFill>
                            <a:srgbClr val="000000"/>
                          </a:solidFill>
                          <a:effectLst/>
                          <a:uLnTx/>
                          <a:uFillTx/>
                          <a:latin typeface="B Nazanin" panose="00000400000000000000" pitchFamily="2" charset="-78"/>
                          <a:ea typeface="+mn-ea"/>
                          <a:cs typeface="B Nazanin" panose="00000400000000000000" pitchFamily="2" charset="-78"/>
                        </a:rPr>
                        <a:t>مسئول:  </a:t>
                      </a:r>
                      <a:r>
                        <a:rPr lang="fa-IR" sz="1500" b="1" i="0" u="none" strike="noStrike" dirty="0" smtClean="0">
                          <a:solidFill>
                            <a:srgbClr val="000000"/>
                          </a:solidFill>
                          <a:effectLst/>
                          <a:latin typeface="B Nazanin" panose="00000400000000000000" pitchFamily="2" charset="-78"/>
                          <a:cs typeface="B Nazanin" panose="00000400000000000000" pitchFamily="2" charset="-78"/>
                        </a:rPr>
                        <a:t>معاونت آموزشی</a:t>
                      </a:r>
                      <a:endParaRPr lang="fa-IR" sz="1500" b="1" i="0" u="none" strike="noStrike" dirty="0">
                        <a:solidFill>
                          <a:srgbClr val="000000"/>
                        </a:solidFill>
                        <a:effectLst/>
                        <a:latin typeface="B Nazanin" panose="00000400000000000000" pitchFamily="2" charset="-78"/>
                        <a:cs typeface="B Nazanin" panose="00000400000000000000" pitchFamily="2" charset="-78"/>
                      </a:endParaRPr>
                    </a:p>
                  </a:txBody>
                  <a:tcPr marL="7658" marR="7658" marT="76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2003447197"/>
                  </a:ext>
                </a:extLst>
              </a:tr>
            </a:tbl>
          </a:graphicData>
        </a:graphic>
      </p:graphicFrame>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61138" y="430090"/>
            <a:ext cx="6705600" cy="2899264"/>
          </a:xfrm>
          <a:prstGeom prst="rect">
            <a:avLst/>
          </a:prstGeom>
        </p:spPr>
      </p:pic>
    </p:spTree>
    <p:extLst>
      <p:ext uri="{BB962C8B-B14F-4D97-AF65-F5344CB8AC3E}">
        <p14:creationId xmlns:p14="http://schemas.microsoft.com/office/powerpoint/2010/main" val="4610595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2403987" y="1260608"/>
            <a:ext cx="9653694" cy="5034456"/>
          </a:xfrm>
        </p:spPr>
        <p:txBody>
          <a:bodyPr>
            <a:noAutofit/>
          </a:bodyPr>
          <a:lstStyle/>
          <a:p>
            <a:pPr marL="0" indent="0" algn="just" rtl="1">
              <a:lnSpc>
                <a:spcPct val="107000"/>
              </a:lnSpc>
              <a:spcAft>
                <a:spcPts val="0"/>
              </a:spcAft>
              <a:buNone/>
            </a:pPr>
            <a:r>
              <a:rPr lang="fa-IR" sz="1800" b="1" dirty="0">
                <a:solidFill>
                  <a:srgbClr val="2C2F34"/>
                </a:solidFill>
                <a:latin typeface="sahel"/>
                <a:ea typeface="Times New Roman" panose="02020603050405020304" pitchFamily="18" charset="0"/>
                <a:cs typeface="B Titr" panose="00000700000000000000" pitchFamily="2" charset="-78"/>
              </a:rPr>
              <a:t>ماده ۷</a:t>
            </a:r>
            <a:r>
              <a:rPr lang="en-US" sz="1800" b="1" dirty="0">
                <a:solidFill>
                  <a:srgbClr val="2C2F34"/>
                </a:solidFill>
                <a:latin typeface="sahel"/>
                <a:ea typeface="Times New Roman" panose="02020603050405020304" pitchFamily="18" charset="0"/>
                <a:cs typeface="B Titr" panose="00000700000000000000" pitchFamily="2" charset="-78"/>
              </a:rPr>
              <a:t>-</a:t>
            </a:r>
            <a:r>
              <a:rPr lang="en-US" sz="1600" b="1" dirty="0">
                <a:solidFill>
                  <a:srgbClr val="2C2F34"/>
                </a:solidFill>
                <a:latin typeface="sahel"/>
                <a:ea typeface="Times New Roman" panose="02020603050405020304" pitchFamily="18" charset="0"/>
                <a:cs typeface="B Nazanin" panose="00000400000000000000" pitchFamily="2" charset="-78"/>
              </a:rPr>
              <a:t> </a:t>
            </a:r>
            <a:r>
              <a:rPr lang="fa-IR" sz="1700" b="1" dirty="0">
                <a:solidFill>
                  <a:srgbClr val="2C2F34"/>
                </a:solidFill>
                <a:latin typeface="sahel"/>
                <a:ea typeface="Times New Roman" panose="02020603050405020304" pitchFamily="18" charset="0"/>
                <a:cs typeface="B Nazanin" panose="00000400000000000000" pitchFamily="2" charset="-78"/>
              </a:rPr>
              <a:t>در اجرای بند «پ» ماده (۱۰۳) قانون برنامه پنجساله ششم توسعه، اقتصادی، اجتماعی و فرهنگی جمهوری اسلامی ایران کلیه </a:t>
            </a:r>
            <a:r>
              <a:rPr lang="fa-IR" sz="1700" b="1" u="sng" dirty="0">
                <a:solidFill>
                  <a:srgbClr val="2C2F34"/>
                </a:solidFill>
                <a:latin typeface="sahel"/>
                <a:ea typeface="Times New Roman" panose="02020603050405020304" pitchFamily="18" charset="0"/>
                <a:cs typeface="B Nazanin" panose="00000400000000000000" pitchFamily="2" charset="-78"/>
              </a:rPr>
              <a:t>دانشگاه‌ها و مراکز آموزش عالی دولتی </a:t>
            </a:r>
            <a:r>
              <a:rPr lang="fa-IR" sz="1700" b="1" dirty="0">
                <a:solidFill>
                  <a:srgbClr val="2C2F34"/>
                </a:solidFill>
                <a:latin typeface="sahel"/>
                <a:ea typeface="Times New Roman" panose="02020603050405020304" pitchFamily="18" charset="0"/>
                <a:cs typeface="B Nazanin" panose="00000400000000000000" pitchFamily="2" charset="-78"/>
              </a:rPr>
              <a:t>مکلفند متناسب با برآورد نیاز دانشجویان متأهل اعم از بومی و غیربومی، زن و مرد، نسبت به هزینه‌کرد حداقل ده درصد (۱۰%) از درآمد اختصاصی و ده درصد (۱۰%) از اعتبارات تملک دارایی‌های سرمایه‌ای سالانه مقرر در بودجه سنواتی خود به استثنای مواردی که از لحاظ شرعی مصارف مشخصی دارند جهت احداث، تکمیل، تأمین و تجهیز خوابگاه‌های متأهلین اقدام کنند</a:t>
            </a:r>
            <a:r>
              <a:rPr lang="en-US" sz="1700" b="1" dirty="0" smtClean="0">
                <a:solidFill>
                  <a:srgbClr val="2C2F34"/>
                </a:solidFill>
                <a:latin typeface="sahel"/>
                <a:ea typeface="Times New Roman" panose="02020603050405020304" pitchFamily="18" charset="0"/>
                <a:cs typeface="B Nazanin" panose="00000400000000000000" pitchFamily="2" charset="-78"/>
              </a:rPr>
              <a:t>.</a:t>
            </a:r>
            <a:endParaRPr lang="fa-IR" sz="1700" b="1" dirty="0" smtClean="0">
              <a:solidFill>
                <a:srgbClr val="2C2F34"/>
              </a:solidFill>
              <a:latin typeface="sahel"/>
              <a:ea typeface="Times New Roman" panose="02020603050405020304" pitchFamily="18" charset="0"/>
              <a:cs typeface="B Nazanin" panose="00000400000000000000" pitchFamily="2" charset="-78"/>
            </a:endParaRPr>
          </a:p>
          <a:p>
            <a:pPr marL="0" indent="0" algn="just" rtl="1">
              <a:lnSpc>
                <a:spcPct val="107000"/>
              </a:lnSpc>
              <a:spcAft>
                <a:spcPts val="0"/>
              </a:spcAft>
              <a:buNone/>
            </a:pPr>
            <a:endParaRPr lang="en-US" sz="1400" b="1" dirty="0">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07000"/>
              </a:lnSpc>
              <a:spcAft>
                <a:spcPts val="0"/>
              </a:spcAft>
              <a:buNone/>
            </a:pPr>
            <a:r>
              <a:rPr lang="fa-IR" sz="1600" b="1" dirty="0">
                <a:solidFill>
                  <a:srgbClr val="2C2F34"/>
                </a:solidFill>
                <a:latin typeface="sahel"/>
                <a:ea typeface="Times New Roman" panose="02020603050405020304" pitchFamily="18" charset="0"/>
                <a:cs typeface="B Nazanin" panose="00000400000000000000" pitchFamily="2" charset="-78"/>
              </a:rPr>
              <a:t>تبصره ۱</a:t>
            </a:r>
            <a:r>
              <a:rPr lang="en-US" sz="1600" b="1" dirty="0">
                <a:solidFill>
                  <a:srgbClr val="2C2F34"/>
                </a:solidFill>
                <a:latin typeface="sahel"/>
                <a:ea typeface="Times New Roman" panose="02020603050405020304" pitchFamily="18" charset="0"/>
                <a:cs typeface="B Nazanin" panose="00000400000000000000" pitchFamily="2" charset="-78"/>
              </a:rPr>
              <a:t>– </a:t>
            </a:r>
            <a:r>
              <a:rPr lang="fa-IR" sz="1600" b="1" dirty="0">
                <a:solidFill>
                  <a:srgbClr val="2C2F34"/>
                </a:solidFill>
                <a:latin typeface="sahel"/>
                <a:ea typeface="Times New Roman" panose="02020603050405020304" pitchFamily="18" charset="0"/>
                <a:cs typeface="B Nazanin" panose="00000400000000000000" pitchFamily="2" charset="-78"/>
              </a:rPr>
              <a:t>در اجرای بند «پ» ماده (۱۰۳) قانون برنامه پنجساله ششم توسعه اقتصادی، اجتماعی و فرهنگی جمهوری اسلامی ایران به دولت اجازه داده می‌شود سالانه مطابق قوانین بودجه سنواتی تا پنجسال مبلغ بیست هزار میلیارد (۲۰.۰۰۰.۰۰۰.۰۰۰.۰۰۰) ریال اوراق مالی اسلامی منتشر کند تا به منظور احداث، تکمیل، تجهیز و تأمین خوابگاه‌های دانشجویی متأهل به مصرف برسد</a:t>
            </a:r>
            <a:r>
              <a:rPr lang="en-US" sz="1600" b="1" dirty="0">
                <a:solidFill>
                  <a:srgbClr val="2C2F34"/>
                </a:solidFill>
                <a:latin typeface="sahel"/>
                <a:ea typeface="Times New Roman" panose="02020603050405020304" pitchFamily="18" charset="0"/>
                <a:cs typeface="B Nazanin" panose="00000400000000000000" pitchFamily="2" charset="-78"/>
              </a:rPr>
              <a:t>.</a:t>
            </a:r>
            <a:endParaRPr lang="en-US" sz="1400" b="1" dirty="0">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07000"/>
              </a:lnSpc>
              <a:spcAft>
                <a:spcPts val="0"/>
              </a:spcAft>
              <a:buNone/>
            </a:pPr>
            <a:r>
              <a:rPr lang="fa-IR" sz="1600" b="1" dirty="0">
                <a:solidFill>
                  <a:srgbClr val="2C2F34"/>
                </a:solidFill>
                <a:latin typeface="sahel"/>
                <a:ea typeface="Times New Roman" panose="02020603050405020304" pitchFamily="18" charset="0"/>
                <a:cs typeface="B Nazanin" panose="00000400000000000000" pitchFamily="2" charset="-78"/>
              </a:rPr>
              <a:t>تبصره ۲</a:t>
            </a:r>
            <a:r>
              <a:rPr lang="en-US" sz="1600" b="1" dirty="0">
                <a:solidFill>
                  <a:srgbClr val="2C2F34"/>
                </a:solidFill>
                <a:latin typeface="sahel"/>
                <a:ea typeface="Times New Roman" panose="02020603050405020304" pitchFamily="18" charset="0"/>
                <a:cs typeface="B Nazanin" panose="00000400000000000000" pitchFamily="2" charset="-78"/>
              </a:rPr>
              <a:t>- </a:t>
            </a:r>
            <a:r>
              <a:rPr lang="fa-IR" sz="1600" b="1" dirty="0">
                <a:solidFill>
                  <a:srgbClr val="2C2F34"/>
                </a:solidFill>
                <a:latin typeface="sahel"/>
                <a:ea typeface="Times New Roman" panose="02020603050405020304" pitchFamily="18" charset="0"/>
                <a:cs typeface="B Nazanin" panose="00000400000000000000" pitchFamily="2" charset="-78"/>
              </a:rPr>
              <a:t>کلیه دانشگاه‌ها و مراکز آموزش عالی مکلفند، اراضی و ساختمان‌های مازاد خود را با مشارکت خیرین و سایر دستگاه‌ها به تأمین خوابگاه‌ها و یا منازل مسکونی مورد نیاز دانشجویان متأهل اختصاص دهند. اراضی و ساختمان‌هایی که از لحاظ شرعی شرایط و مصارف خاصی دارند از شمول این حکم مستثنی هستند</a:t>
            </a:r>
            <a:r>
              <a:rPr lang="en-US" sz="1600" b="1" dirty="0">
                <a:solidFill>
                  <a:srgbClr val="2C2F34"/>
                </a:solidFill>
                <a:latin typeface="sahel"/>
                <a:ea typeface="Times New Roman" panose="02020603050405020304" pitchFamily="18" charset="0"/>
                <a:cs typeface="B Nazanin" panose="00000400000000000000" pitchFamily="2" charset="-78"/>
              </a:rPr>
              <a:t>.</a:t>
            </a:r>
            <a:endParaRPr lang="en-US" sz="1400" b="1" dirty="0">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07000"/>
              </a:lnSpc>
              <a:spcAft>
                <a:spcPts val="0"/>
              </a:spcAft>
              <a:buNone/>
            </a:pPr>
            <a:r>
              <a:rPr lang="fa-IR" sz="1600" b="1" dirty="0">
                <a:solidFill>
                  <a:srgbClr val="2C2F34"/>
                </a:solidFill>
                <a:latin typeface="sahel"/>
                <a:ea typeface="Times New Roman" panose="02020603050405020304" pitchFamily="18" charset="0"/>
                <a:cs typeface="B Nazanin" panose="00000400000000000000" pitchFamily="2" charset="-78"/>
              </a:rPr>
              <a:t>تبصره ۳</a:t>
            </a:r>
            <a:r>
              <a:rPr lang="en-US" sz="1600" b="1" dirty="0">
                <a:solidFill>
                  <a:srgbClr val="2C2F34"/>
                </a:solidFill>
                <a:latin typeface="sahel"/>
                <a:ea typeface="Times New Roman" panose="02020603050405020304" pitchFamily="18" charset="0"/>
                <a:cs typeface="B Nazanin" panose="00000400000000000000" pitchFamily="2" charset="-78"/>
              </a:rPr>
              <a:t>- </a:t>
            </a:r>
            <a:r>
              <a:rPr lang="fa-IR" sz="1600" b="1" dirty="0">
                <a:solidFill>
                  <a:srgbClr val="2C2F34"/>
                </a:solidFill>
                <a:latin typeface="sahel"/>
                <a:ea typeface="Times New Roman" panose="02020603050405020304" pitchFamily="18" charset="0"/>
                <a:cs typeface="B Nazanin" panose="00000400000000000000" pitchFamily="2" charset="-78"/>
              </a:rPr>
              <a:t>وزارت راه و شهرسازی مکلف است اراضی مازاد با کاربری آموزشی، تحقیقات و فناوری در اختیار خود را مطابق با ضوابط شهرسازی و به میزان سرانه‌های مصوب، برای جبران کسری احداث خوابگاه‌های دانشجویی و طلاب متأهل به دانشگاه‌ها و مراکز آموزش عالی و حوزه‌های علمیه با حفظ مالکیت دولت به صورت اجاره ۹۹ ساله و غیر قابل تغییر کاربری واگذار نماید</a:t>
            </a:r>
            <a:r>
              <a:rPr lang="en-US" sz="1600" b="1" dirty="0">
                <a:solidFill>
                  <a:srgbClr val="2C2F34"/>
                </a:solidFill>
                <a:latin typeface="sahel"/>
                <a:ea typeface="Times New Roman" panose="02020603050405020304" pitchFamily="18" charset="0"/>
                <a:cs typeface="B Nazanin" panose="00000400000000000000" pitchFamily="2" charset="-78"/>
              </a:rPr>
              <a:t>.</a:t>
            </a:r>
            <a:endParaRPr lang="en-US" sz="1400" b="1" dirty="0">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07000"/>
              </a:lnSpc>
              <a:spcAft>
                <a:spcPts val="0"/>
              </a:spcAft>
              <a:buNone/>
            </a:pPr>
            <a:r>
              <a:rPr lang="fa-IR" sz="1600" b="1" dirty="0">
                <a:solidFill>
                  <a:srgbClr val="2C2F34"/>
                </a:solidFill>
                <a:latin typeface="sahel"/>
                <a:ea typeface="Times New Roman" panose="02020603050405020304" pitchFamily="18" charset="0"/>
                <a:cs typeface="B Nazanin" panose="00000400000000000000" pitchFamily="2" charset="-78"/>
              </a:rPr>
              <a:t>تبصره ۴</a:t>
            </a:r>
            <a:r>
              <a:rPr lang="en-US" sz="1600" b="1" dirty="0">
                <a:solidFill>
                  <a:srgbClr val="2C2F34"/>
                </a:solidFill>
                <a:latin typeface="sahel"/>
                <a:ea typeface="Times New Roman" panose="02020603050405020304" pitchFamily="18" charset="0"/>
                <a:cs typeface="B Nazanin" panose="00000400000000000000" pitchFamily="2" charset="-78"/>
              </a:rPr>
              <a:t>- </a:t>
            </a:r>
            <a:r>
              <a:rPr lang="fa-IR" sz="1600" b="1" dirty="0">
                <a:solidFill>
                  <a:srgbClr val="2C2F34"/>
                </a:solidFill>
                <a:latin typeface="sahel"/>
                <a:ea typeface="Times New Roman" panose="02020603050405020304" pitchFamily="18" charset="0"/>
                <a:cs typeface="B Nazanin" panose="00000400000000000000" pitchFamily="2" charset="-78"/>
              </a:rPr>
              <a:t>کلیه دانشگاه‌ها و مؤسسات آموزش عالی و پژوهشگاه‌ها و پارک‌های علم و فناوری مکلفند متناسب با تعداد دانشجویان متأهل، خوابگاه‌های موجود را جهت اختصاص به خوابگاه‌های متأهلین بهسازی و تجهیز نمایند و در احداث خوابگاه‌های جدید، خوابگاه‌های متأهلین را در اولویت قرار دهند</a:t>
            </a:r>
            <a:r>
              <a:rPr lang="en-US" sz="1600" b="1" dirty="0" smtClean="0">
                <a:solidFill>
                  <a:srgbClr val="2C2F34"/>
                </a:solidFill>
                <a:latin typeface="sahel"/>
                <a:ea typeface="Times New Roman" panose="02020603050405020304" pitchFamily="18" charset="0"/>
                <a:cs typeface="B Nazanin" panose="00000400000000000000" pitchFamily="2" charset="-78"/>
              </a:rPr>
              <a:t>.</a:t>
            </a:r>
            <a:endParaRPr lang="en-US" sz="1400" b="1" dirty="0">
              <a:latin typeface="Calibri" panose="020F0502020204030204" pitchFamily="34" charset="0"/>
              <a:ea typeface="Calibri" panose="020F0502020204030204" pitchFamily="34" charset="0"/>
              <a:cs typeface="Arial" panose="020B0604020202020204" pitchFamily="34" charset="0"/>
            </a:endParaRPr>
          </a:p>
        </p:txBody>
      </p:sp>
      <p:sp>
        <p:nvSpPr>
          <p:cNvPr id="2" name="Snip Diagonal Corner Rectangle 1"/>
          <p:cNvSpPr/>
          <p:nvPr/>
        </p:nvSpPr>
        <p:spPr>
          <a:xfrm flipH="1">
            <a:off x="4321278" y="351960"/>
            <a:ext cx="7604166" cy="526943"/>
          </a:xfrm>
          <a:prstGeom prst="snip2DiagRect">
            <a:avLst/>
          </a:prstGeom>
        </p:spPr>
        <p:style>
          <a:lnRef idx="1">
            <a:schemeClr val="accent6"/>
          </a:lnRef>
          <a:fillRef idx="2">
            <a:schemeClr val="accent6"/>
          </a:fillRef>
          <a:effectRef idx="1">
            <a:schemeClr val="accent6"/>
          </a:effectRef>
          <a:fontRef idx="minor">
            <a:schemeClr val="dk1"/>
          </a:fontRef>
        </p:style>
        <p:txBody>
          <a:bodyPr rtlCol="0" anchor="ctr"/>
          <a:lstStyle/>
          <a:p>
            <a:pPr algn="just" rtl="1">
              <a:lnSpc>
                <a:spcPct val="107000"/>
              </a:lnSpc>
              <a:spcAft>
                <a:spcPts val="0"/>
              </a:spcAft>
            </a:pPr>
            <a:r>
              <a:rPr lang="fa-IR" b="1" dirty="0">
                <a:solidFill>
                  <a:srgbClr val="2C2F34"/>
                </a:solidFill>
                <a:latin typeface="sahel"/>
                <a:ea typeface="Times New Roman" panose="02020603050405020304" pitchFamily="18" charset="0"/>
                <a:cs typeface="B Titr" panose="00000700000000000000" pitchFamily="2" charset="-78"/>
              </a:rPr>
              <a:t>کلیه مراکز و مؤسسات آموزشی و پژوهشی </a:t>
            </a:r>
            <a:r>
              <a:rPr lang="fa-IR" sz="1400" b="1" dirty="0">
                <a:solidFill>
                  <a:srgbClr val="2C2F34"/>
                </a:solidFill>
                <a:latin typeface="sahel"/>
                <a:ea typeface="Times New Roman" panose="02020603050405020304" pitchFamily="18" charset="0"/>
                <a:cs typeface="B Titr" panose="00000700000000000000" pitchFamily="2" charset="-78"/>
              </a:rPr>
              <a:t>(دانشگاه های علوم پزشکی و غیر علوم پزشکی)</a:t>
            </a:r>
            <a:endParaRPr lang="en-US" sz="1200" dirty="0">
              <a:effectLst/>
              <a:latin typeface="Calibri" panose="020F0502020204030204" pitchFamily="34" charset="0"/>
              <a:ea typeface="Calibri" panose="020F0502020204030204" pitchFamily="34" charset="0"/>
              <a:cs typeface="B Titr" panose="00000700000000000000" pitchFamily="2" charset="-78"/>
            </a:endParaRPr>
          </a:p>
        </p:txBody>
      </p:sp>
    </p:spTree>
    <p:extLst>
      <p:ext uri="{BB962C8B-B14F-4D97-AF65-F5344CB8AC3E}">
        <p14:creationId xmlns:p14="http://schemas.microsoft.com/office/powerpoint/2010/main" val="2600504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5999" y="1172118"/>
            <a:ext cx="9801178" cy="5034456"/>
          </a:xfrm>
        </p:spPr>
        <p:txBody>
          <a:bodyPr>
            <a:noAutofit/>
          </a:bodyPr>
          <a:lstStyle/>
          <a:p>
            <a:pPr marL="0" indent="0" algn="just" rtl="1">
              <a:lnSpc>
                <a:spcPct val="107000"/>
              </a:lnSpc>
              <a:spcAft>
                <a:spcPts val="0"/>
              </a:spcAft>
              <a:buNone/>
            </a:pPr>
            <a:r>
              <a:rPr lang="fa-IR" sz="1600" b="1" dirty="0" smtClean="0">
                <a:solidFill>
                  <a:srgbClr val="2C2F34"/>
                </a:solidFill>
                <a:latin typeface="sahel"/>
                <a:ea typeface="Times New Roman" panose="02020603050405020304" pitchFamily="18" charset="0"/>
                <a:cs typeface="B Nazanin" panose="00000400000000000000" pitchFamily="2" charset="-78"/>
              </a:rPr>
              <a:t>ا</a:t>
            </a:r>
            <a:r>
              <a:rPr lang="fa-IR" sz="1600" b="1" dirty="0" smtClean="0">
                <a:solidFill>
                  <a:srgbClr val="2C2F34"/>
                </a:solidFill>
                <a:latin typeface="sahel"/>
                <a:ea typeface="Times New Roman" panose="02020603050405020304" pitchFamily="18" charset="0"/>
                <a:cs typeface="B Titr" panose="00000700000000000000" pitchFamily="2" charset="-78"/>
              </a:rPr>
              <a:t>دامه ماده 7:</a:t>
            </a:r>
          </a:p>
          <a:p>
            <a:pPr marL="0" indent="0" algn="just" rtl="1">
              <a:lnSpc>
                <a:spcPct val="107000"/>
              </a:lnSpc>
              <a:spcAft>
                <a:spcPts val="0"/>
              </a:spcAft>
              <a:buNone/>
            </a:pPr>
            <a:r>
              <a:rPr lang="fa-IR" sz="1600" b="1" dirty="0" smtClean="0">
                <a:solidFill>
                  <a:srgbClr val="2C2F34"/>
                </a:solidFill>
                <a:latin typeface="sahel"/>
                <a:ea typeface="Times New Roman" panose="02020603050405020304" pitchFamily="18" charset="0"/>
                <a:cs typeface="B Nazanin" panose="00000400000000000000" pitchFamily="2" charset="-78"/>
              </a:rPr>
              <a:t>تبصره ۵</a:t>
            </a:r>
            <a:r>
              <a:rPr lang="en-US" sz="1600" b="1" dirty="0" smtClean="0">
                <a:solidFill>
                  <a:srgbClr val="2C2F34"/>
                </a:solidFill>
                <a:latin typeface="sahel"/>
                <a:ea typeface="Times New Roman" panose="02020603050405020304" pitchFamily="18" charset="0"/>
                <a:cs typeface="B Nazanin" panose="00000400000000000000" pitchFamily="2" charset="-78"/>
              </a:rPr>
              <a:t>– </a:t>
            </a:r>
            <a:r>
              <a:rPr lang="fa-IR" sz="1600" b="1" dirty="0" smtClean="0">
                <a:solidFill>
                  <a:srgbClr val="2C2F34"/>
                </a:solidFill>
                <a:latin typeface="sahel"/>
                <a:ea typeface="Times New Roman" panose="02020603050405020304" pitchFamily="18" charset="0"/>
                <a:cs typeface="B Nazanin" panose="00000400000000000000" pitchFamily="2" charset="-78"/>
              </a:rPr>
              <a:t>وزارتخانه‌های علوم، تحقیقات و فناوری و بهداشت، درمان و آموزش پزشکی مکلفند ظرف شش ماه پس از لازم‌الاجرا شدن این قانون پیوست‌های فرهنگی احداث خوابگاه‌های متأهلین را مبنی بر نظامنامه پیوست فرهنگی طرح‌های مهم و کلان کشور مصوب ۲۱/۱/۱۳۹۲ شورای عالی انقلاب فرهنگی تهیه و با تصویب وزیر مربوط به دانشگاه‌های مرتبط ابلاغ نمایند</a:t>
            </a:r>
            <a:r>
              <a:rPr lang="en-US" sz="1600" b="1" dirty="0" smtClean="0">
                <a:solidFill>
                  <a:srgbClr val="2C2F34"/>
                </a:solidFill>
                <a:latin typeface="sahel"/>
                <a:ea typeface="Times New Roman" panose="02020603050405020304" pitchFamily="18" charset="0"/>
                <a:cs typeface="B Nazanin" panose="00000400000000000000" pitchFamily="2" charset="-78"/>
              </a:rPr>
              <a:t>.</a:t>
            </a:r>
            <a:endParaRPr lang="en-US" sz="1400" b="1" dirty="0" smtClean="0">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07000"/>
              </a:lnSpc>
              <a:spcAft>
                <a:spcPts val="0"/>
              </a:spcAft>
              <a:buNone/>
            </a:pPr>
            <a:r>
              <a:rPr lang="fa-IR" sz="1600" b="1" dirty="0" smtClean="0">
                <a:solidFill>
                  <a:srgbClr val="2C2F34"/>
                </a:solidFill>
                <a:latin typeface="sahel"/>
                <a:ea typeface="Times New Roman" panose="02020603050405020304" pitchFamily="18" charset="0"/>
                <a:cs typeface="B Nazanin" panose="00000400000000000000" pitchFamily="2" charset="-78"/>
              </a:rPr>
              <a:t>تبصره ۶</a:t>
            </a:r>
            <a:r>
              <a:rPr lang="en-US" sz="1600" b="1" dirty="0" smtClean="0">
                <a:solidFill>
                  <a:srgbClr val="2C2F34"/>
                </a:solidFill>
                <a:latin typeface="sahel"/>
                <a:ea typeface="Times New Roman" panose="02020603050405020304" pitchFamily="18" charset="0"/>
                <a:cs typeface="B Nazanin" panose="00000400000000000000" pitchFamily="2" charset="-78"/>
              </a:rPr>
              <a:t>- </a:t>
            </a:r>
            <a:r>
              <a:rPr lang="fa-IR" sz="1600" b="1" dirty="0" smtClean="0">
                <a:solidFill>
                  <a:srgbClr val="2C2F34"/>
                </a:solidFill>
                <a:latin typeface="sahel"/>
                <a:ea typeface="Times New Roman" panose="02020603050405020304" pitchFamily="18" charset="0"/>
                <a:cs typeface="B Nazanin" panose="00000400000000000000" pitchFamily="2" charset="-78"/>
              </a:rPr>
              <a:t>دانشگاه‌های غیردولتی و حوزه‌های علمیه در صورتی که اقدام به ساخت خوابگاه‌های متأهلین نمایند از تسهیلات تبصره‌های (۱) و (۳) در چهارچوب تبصره (۵) برخوردار خواهند بود</a:t>
            </a:r>
            <a:r>
              <a:rPr lang="en-US" sz="1600" b="1" dirty="0" smtClean="0">
                <a:solidFill>
                  <a:srgbClr val="2C2F34"/>
                </a:solidFill>
                <a:latin typeface="sahel"/>
                <a:ea typeface="Times New Roman" panose="02020603050405020304" pitchFamily="18" charset="0"/>
                <a:cs typeface="B Nazanin" panose="00000400000000000000" pitchFamily="2" charset="-78"/>
              </a:rPr>
              <a:t>.</a:t>
            </a:r>
            <a:endParaRPr lang="en-US" sz="1400" b="1" dirty="0" smtClean="0">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07000"/>
              </a:lnSpc>
              <a:spcAft>
                <a:spcPts val="0"/>
              </a:spcAft>
              <a:buNone/>
            </a:pPr>
            <a:r>
              <a:rPr lang="fa-IR" sz="1600" b="1" dirty="0" smtClean="0">
                <a:solidFill>
                  <a:srgbClr val="2C2F34"/>
                </a:solidFill>
                <a:latin typeface="sahel"/>
                <a:ea typeface="Times New Roman" panose="02020603050405020304" pitchFamily="18" charset="0"/>
                <a:cs typeface="B Nazanin" panose="00000400000000000000" pitchFamily="2" charset="-78"/>
              </a:rPr>
              <a:t>تبصره ۷</a:t>
            </a:r>
            <a:r>
              <a:rPr lang="en-US" sz="1600" b="1" dirty="0" smtClean="0">
                <a:solidFill>
                  <a:srgbClr val="2C2F34"/>
                </a:solidFill>
                <a:latin typeface="sahel"/>
                <a:ea typeface="Times New Roman" panose="02020603050405020304" pitchFamily="18" charset="0"/>
                <a:cs typeface="B Nazanin" panose="00000400000000000000" pitchFamily="2" charset="-78"/>
              </a:rPr>
              <a:t>- </a:t>
            </a:r>
            <a:r>
              <a:rPr lang="fa-IR" sz="1600" b="1" dirty="0" smtClean="0">
                <a:solidFill>
                  <a:srgbClr val="2C2F34"/>
                </a:solidFill>
                <a:latin typeface="sahel"/>
                <a:ea typeface="Times New Roman" panose="02020603050405020304" pitchFamily="18" charset="0"/>
                <a:cs typeface="B Nazanin" panose="00000400000000000000" pitchFamily="2" charset="-78"/>
              </a:rPr>
              <a:t>سازمان اوقاف و امور خیریه و تولیت آستان‌های مقدسه با رعایت نوع وقف و ترویج «فرهنگ وقف و تعالی خانواده» مکلفند با همکاری وزارتخانه‌های علوم، تحقیقات و فناوری، بهداشت، درمان و آموزش پزشکی و راه و شهرسازی و همچنین مراکز مدیریت حوزه‌های علمیه، ضمن استفاده از ظرفیت‌های مردمی، به احداث «خوابگاه متأهلین ویژه دانشجویان و طلاب» اقدام نمایند</a:t>
            </a:r>
            <a:r>
              <a:rPr lang="en-US" sz="1600" b="1" dirty="0" smtClean="0">
                <a:solidFill>
                  <a:srgbClr val="2C2F34"/>
                </a:solidFill>
                <a:latin typeface="sahel"/>
                <a:ea typeface="Times New Roman" panose="02020603050405020304" pitchFamily="18" charset="0"/>
                <a:cs typeface="B Nazanin" panose="00000400000000000000" pitchFamily="2" charset="-78"/>
              </a:rPr>
              <a:t>.</a:t>
            </a:r>
            <a:endParaRPr lang="fa-IR" sz="1600" b="1" dirty="0" smtClean="0">
              <a:solidFill>
                <a:srgbClr val="2C2F34"/>
              </a:solidFill>
              <a:latin typeface="sahel"/>
              <a:ea typeface="Times New Roman" panose="02020603050405020304" pitchFamily="18" charset="0"/>
              <a:cs typeface="B Nazanin" panose="00000400000000000000" pitchFamily="2" charset="-78"/>
            </a:endParaRPr>
          </a:p>
          <a:p>
            <a:pPr marL="0" indent="0" algn="just" rtl="1">
              <a:lnSpc>
                <a:spcPct val="107000"/>
              </a:lnSpc>
              <a:spcAft>
                <a:spcPts val="0"/>
              </a:spcAft>
              <a:buNone/>
            </a:pPr>
            <a:endParaRPr lang="en-US" sz="1400" b="1" dirty="0" smtClean="0">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07000"/>
              </a:lnSpc>
              <a:spcAft>
                <a:spcPts val="0"/>
              </a:spcAft>
              <a:buNone/>
            </a:pPr>
            <a:r>
              <a:rPr lang="fa-IR" sz="1600" b="1" dirty="0">
                <a:solidFill>
                  <a:srgbClr val="2C2F34"/>
                </a:solidFill>
                <a:latin typeface="sahel"/>
                <a:ea typeface="Times New Roman" panose="02020603050405020304" pitchFamily="18" charset="0"/>
                <a:cs typeface="B Titr" panose="00000700000000000000" pitchFamily="2" charset="-78"/>
              </a:rPr>
              <a:t>ماده ۸:</a:t>
            </a:r>
          </a:p>
          <a:p>
            <a:pPr marL="0" indent="0" algn="just" rtl="1">
              <a:lnSpc>
                <a:spcPct val="107000"/>
              </a:lnSpc>
              <a:spcAft>
                <a:spcPts val="0"/>
              </a:spcAft>
              <a:buNone/>
            </a:pPr>
            <a:r>
              <a:rPr lang="fa-IR" sz="1600" b="1" dirty="0" smtClean="0">
                <a:solidFill>
                  <a:srgbClr val="2C2F34"/>
                </a:solidFill>
                <a:latin typeface="sahel"/>
                <a:ea typeface="Times New Roman" panose="02020603050405020304" pitchFamily="18" charset="0"/>
                <a:cs typeface="B Nazanin" panose="00000400000000000000" pitchFamily="2" charset="-78"/>
              </a:rPr>
              <a:t>صندوق‌های </a:t>
            </a:r>
            <a:r>
              <a:rPr lang="fa-IR" sz="1600" b="1" dirty="0">
                <a:solidFill>
                  <a:srgbClr val="2C2F34"/>
                </a:solidFill>
                <a:latin typeface="sahel"/>
                <a:ea typeface="Times New Roman" panose="02020603050405020304" pitchFamily="18" charset="0"/>
                <a:cs typeface="B Nazanin" panose="00000400000000000000" pitchFamily="2" charset="-78"/>
              </a:rPr>
              <a:t>رفاه دانشجویی و مراکز مدیریت حوزه‌های علمیه مکلفند پس از لازم‌الاجرا شدن این قانون، برای دانشجویان و طلاب متأهل فاقد مسکن نسبت به پرداخت ودیعه مسکن (قرض‌الحسنه ضمن اجاره)، مشروط به ارایه اجاره‌نامه دارای شناسنامه رهگیری از مشاوران املاک به نحوی اقدام نماید که هر ساله حداقل پنجاه درصد (۵۰%) متوسط قیمت ودیعه اجاره مسکن (۷۰) متری در شهرهای بیش از پانصدهزار نفر جمعیت و مسکن (۱۰۰) متری در سایر شهرهای محل تحصیل پوشش داده شود</a:t>
            </a:r>
            <a:r>
              <a:rPr lang="en-US" sz="1600" b="1" dirty="0">
                <a:solidFill>
                  <a:srgbClr val="2C2F34"/>
                </a:solidFill>
                <a:latin typeface="sahel"/>
                <a:ea typeface="Times New Roman" panose="02020603050405020304" pitchFamily="18" charset="0"/>
                <a:cs typeface="B Nazanin" panose="00000400000000000000" pitchFamily="2" charset="-78"/>
              </a:rPr>
              <a:t>.</a:t>
            </a:r>
            <a:endParaRPr lang="en-US" sz="1400" b="1" dirty="0">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07000"/>
              </a:lnSpc>
              <a:spcAft>
                <a:spcPts val="0"/>
              </a:spcAft>
              <a:buNone/>
            </a:pPr>
            <a:r>
              <a:rPr lang="fa-IR" sz="1600" b="1" dirty="0">
                <a:solidFill>
                  <a:srgbClr val="2C2F34"/>
                </a:solidFill>
                <a:latin typeface="sahel"/>
                <a:ea typeface="Times New Roman" panose="02020603050405020304" pitchFamily="18" charset="0"/>
                <a:cs typeface="B Nazanin" panose="00000400000000000000" pitchFamily="2" charset="-78"/>
              </a:rPr>
              <a:t>تبصره</a:t>
            </a:r>
            <a:r>
              <a:rPr lang="en-US" sz="1600" b="1" dirty="0">
                <a:solidFill>
                  <a:srgbClr val="2C2F34"/>
                </a:solidFill>
                <a:latin typeface="sahel"/>
                <a:ea typeface="Times New Roman" panose="02020603050405020304" pitchFamily="18" charset="0"/>
                <a:cs typeface="B Nazanin" panose="00000400000000000000" pitchFamily="2" charset="-78"/>
              </a:rPr>
              <a:t>- </a:t>
            </a:r>
            <a:r>
              <a:rPr lang="fa-IR" sz="1600" b="1" dirty="0">
                <a:solidFill>
                  <a:srgbClr val="2C2F34"/>
                </a:solidFill>
                <a:latin typeface="sahel"/>
                <a:ea typeface="Times New Roman" panose="02020603050405020304" pitchFamily="18" charset="0"/>
                <a:cs typeface="B Nazanin" panose="00000400000000000000" pitchFamily="2" charset="-78"/>
              </a:rPr>
              <a:t>شمول این حکم بر مراکز مدیریت حوزه‌های علمیه مشروط به عدم مغایرت با اساسنامه حوزه‌های علمیه و هماهنگی مدیریت ذیربط در حوزه‌های علمیه خواهد بود</a:t>
            </a:r>
            <a:r>
              <a:rPr lang="en-US" sz="1600" b="1" dirty="0">
                <a:solidFill>
                  <a:srgbClr val="2C2F34"/>
                </a:solidFill>
                <a:latin typeface="sahel"/>
                <a:ea typeface="Times New Roman" panose="02020603050405020304" pitchFamily="18" charset="0"/>
                <a:cs typeface="B Nazanin" panose="00000400000000000000" pitchFamily="2" charset="-78"/>
              </a:rPr>
              <a:t>.</a:t>
            </a:r>
            <a:endParaRPr lang="en-US" sz="14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pPr>
            <a:endParaRPr lang="en-US" sz="1600" b="1" dirty="0" smtClean="0">
              <a:cs typeface="B Nazanin" pitchFamily="2" charset="-78"/>
            </a:endParaRPr>
          </a:p>
        </p:txBody>
      </p:sp>
      <p:sp>
        <p:nvSpPr>
          <p:cNvPr id="2" name="Snip Diagonal Corner Rectangle 1"/>
          <p:cNvSpPr/>
          <p:nvPr/>
        </p:nvSpPr>
        <p:spPr>
          <a:xfrm flipH="1">
            <a:off x="4336026" y="455199"/>
            <a:ext cx="7604166" cy="526943"/>
          </a:xfrm>
          <a:prstGeom prst="snip2DiagRect">
            <a:avLst/>
          </a:prstGeom>
        </p:spPr>
        <p:style>
          <a:lnRef idx="1">
            <a:schemeClr val="accent6"/>
          </a:lnRef>
          <a:fillRef idx="2">
            <a:schemeClr val="accent6"/>
          </a:fillRef>
          <a:effectRef idx="1">
            <a:schemeClr val="accent6"/>
          </a:effectRef>
          <a:fontRef idx="minor">
            <a:schemeClr val="dk1"/>
          </a:fontRef>
        </p:style>
        <p:txBody>
          <a:bodyPr rtlCol="0" anchor="ctr"/>
          <a:lstStyle/>
          <a:p>
            <a:pPr marL="0" marR="0" lvl="0" indent="0" algn="just" defTabSz="914400" rtl="1" eaLnBrk="1" fontAlgn="auto" latinLnBrk="0" hangingPunct="1">
              <a:lnSpc>
                <a:spcPct val="107000"/>
              </a:lnSpc>
              <a:spcBef>
                <a:spcPts val="0"/>
              </a:spcBef>
              <a:spcAft>
                <a:spcPts val="0"/>
              </a:spcAft>
              <a:buClrTx/>
              <a:buSzTx/>
              <a:buFontTx/>
              <a:buNone/>
              <a:tabLst/>
              <a:defRPr/>
            </a:pPr>
            <a:r>
              <a:rPr kumimoji="0" lang="fa-IR" sz="1800" b="1" i="0" u="none" strike="noStrike" kern="1200" cap="none" spc="0" normalizeH="0" baseline="0" noProof="0" dirty="0">
                <a:ln>
                  <a:noFill/>
                </a:ln>
                <a:solidFill>
                  <a:srgbClr val="2C2F34"/>
                </a:solidFill>
                <a:effectLst/>
                <a:uLnTx/>
                <a:uFillTx/>
                <a:latin typeface="sahel"/>
                <a:ea typeface="Times New Roman" panose="02020603050405020304" pitchFamily="18" charset="0"/>
                <a:cs typeface="B Titr" panose="00000700000000000000" pitchFamily="2" charset="-78"/>
              </a:rPr>
              <a:t>کلیه مراکز و مؤسسات آموزشی و پژوهشی </a:t>
            </a:r>
            <a:r>
              <a:rPr kumimoji="0" lang="fa-IR" sz="1400" b="1" i="0" u="none" strike="noStrike" kern="1200" cap="none" spc="0" normalizeH="0" baseline="0" noProof="0" dirty="0">
                <a:ln>
                  <a:noFill/>
                </a:ln>
                <a:solidFill>
                  <a:srgbClr val="2C2F34"/>
                </a:solidFill>
                <a:effectLst/>
                <a:uLnTx/>
                <a:uFillTx/>
                <a:latin typeface="sahel"/>
                <a:ea typeface="Times New Roman" panose="02020603050405020304" pitchFamily="18" charset="0"/>
                <a:cs typeface="B Titr" panose="00000700000000000000" pitchFamily="2" charset="-78"/>
              </a:rPr>
              <a:t>(دانشگاه های علوم پزشکی و غیر علوم پزشکی)</a:t>
            </a:r>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B Titr" panose="00000700000000000000" pitchFamily="2" charset="-78"/>
            </a:endParaRPr>
          </a:p>
        </p:txBody>
      </p:sp>
    </p:spTree>
    <p:extLst>
      <p:ext uri="{BB962C8B-B14F-4D97-AF65-F5344CB8AC3E}">
        <p14:creationId xmlns:p14="http://schemas.microsoft.com/office/powerpoint/2010/main" val="37062452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5999" y="1496583"/>
            <a:ext cx="9801178" cy="5034456"/>
          </a:xfrm>
        </p:spPr>
        <p:txBody>
          <a:bodyPr>
            <a:noAutofit/>
          </a:bodyPr>
          <a:lstStyle/>
          <a:p>
            <a:pPr marL="0" indent="0" algn="just" rtl="1">
              <a:lnSpc>
                <a:spcPct val="107000"/>
              </a:lnSpc>
              <a:spcAft>
                <a:spcPts val="0"/>
              </a:spcAft>
              <a:buNone/>
            </a:pPr>
            <a:r>
              <a:rPr lang="fa-IR" sz="1800" b="1" dirty="0">
                <a:solidFill>
                  <a:srgbClr val="2C2F34"/>
                </a:solidFill>
                <a:latin typeface="sahel"/>
                <a:ea typeface="Times New Roman" panose="02020603050405020304" pitchFamily="18" charset="0"/>
                <a:cs typeface="B Titr" panose="00000700000000000000" pitchFamily="2" charset="-78"/>
              </a:rPr>
              <a:t>ماده ۲۶</a:t>
            </a:r>
            <a:r>
              <a:rPr lang="en-US" sz="1800" b="1" dirty="0">
                <a:solidFill>
                  <a:srgbClr val="2C2F34"/>
                </a:solidFill>
                <a:latin typeface="sahel"/>
                <a:ea typeface="Times New Roman" panose="02020603050405020304" pitchFamily="18" charset="0"/>
                <a:cs typeface="B Nazanin" panose="00000400000000000000" pitchFamily="2" charset="-78"/>
              </a:rPr>
              <a:t>- </a:t>
            </a:r>
            <a:r>
              <a:rPr lang="fa-IR" sz="1800" b="1" dirty="0">
                <a:solidFill>
                  <a:srgbClr val="2C2F34"/>
                </a:solidFill>
                <a:latin typeface="sahel"/>
                <a:ea typeface="Times New Roman" panose="02020603050405020304" pitchFamily="18" charset="0"/>
                <a:cs typeface="B Nazanin" panose="00000400000000000000" pitchFamily="2" charset="-78"/>
              </a:rPr>
              <a:t>کلیه مؤسسات آموزش عالی موضوع ماده (۱) قانون احکام دائمی برنامه‌های توسعه کشور و مراکز حوزوی مکلفند</a:t>
            </a:r>
            <a:r>
              <a:rPr lang="en-US" sz="1800" b="1" dirty="0" smtClean="0">
                <a:solidFill>
                  <a:srgbClr val="2C2F34"/>
                </a:solidFill>
                <a:latin typeface="sahel"/>
                <a:ea typeface="Times New Roman" panose="02020603050405020304" pitchFamily="18" charset="0"/>
                <a:cs typeface="B Nazanin" panose="00000400000000000000" pitchFamily="2" charset="-78"/>
              </a:rPr>
              <a:t>:</a:t>
            </a:r>
            <a:endParaRPr lang="fa-IR" sz="1800" b="1" dirty="0" smtClean="0">
              <a:solidFill>
                <a:srgbClr val="2C2F34"/>
              </a:solidFill>
              <a:latin typeface="sahel"/>
              <a:ea typeface="Times New Roman" panose="02020603050405020304" pitchFamily="18" charset="0"/>
              <a:cs typeface="B Nazanin" panose="00000400000000000000" pitchFamily="2" charset="-78"/>
            </a:endParaRPr>
          </a:p>
          <a:p>
            <a:pPr marL="0" indent="0" algn="just" rtl="1">
              <a:lnSpc>
                <a:spcPct val="107000"/>
              </a:lnSpc>
              <a:spcAft>
                <a:spcPts val="0"/>
              </a:spcAft>
              <a:buNone/>
            </a:pPr>
            <a:endParaRPr lang="en-US" sz="1400" b="1" dirty="0">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07000"/>
              </a:lnSpc>
              <a:spcAft>
                <a:spcPts val="0"/>
              </a:spcAft>
              <a:buNone/>
            </a:pPr>
            <a:r>
              <a:rPr lang="fa-IR" sz="1600" b="1" dirty="0">
                <a:solidFill>
                  <a:srgbClr val="2C2F34"/>
                </a:solidFill>
                <a:latin typeface="sahel"/>
                <a:ea typeface="Times New Roman" panose="02020603050405020304" pitchFamily="18" charset="0"/>
                <a:cs typeface="B Nazanin" panose="00000400000000000000" pitchFamily="2" charset="-78"/>
              </a:rPr>
              <a:t>الف- با تقاضای کتبی طلاب و دانشجویان مادر باردار جهت مرخصی یک نیمسال تحصیلی قبل از زایمان بدون احتساب در سنوات تحصیلی موافقت نمایند</a:t>
            </a:r>
            <a:r>
              <a:rPr lang="en-US" sz="1600" b="1" dirty="0">
                <a:solidFill>
                  <a:srgbClr val="2C2F34"/>
                </a:solidFill>
                <a:latin typeface="sahel"/>
                <a:ea typeface="Times New Roman" panose="02020603050405020304" pitchFamily="18" charset="0"/>
                <a:cs typeface="B Nazanin" panose="00000400000000000000" pitchFamily="2" charset="-78"/>
              </a:rPr>
              <a:t>.</a:t>
            </a:r>
            <a:endParaRPr lang="en-US" sz="1600" b="1" dirty="0">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07000"/>
              </a:lnSpc>
              <a:spcAft>
                <a:spcPts val="0"/>
              </a:spcAft>
              <a:buNone/>
            </a:pPr>
            <a:r>
              <a:rPr lang="fa-IR" sz="1600" b="1" dirty="0">
                <a:solidFill>
                  <a:srgbClr val="2C2F34"/>
                </a:solidFill>
                <a:latin typeface="sahel"/>
                <a:ea typeface="Times New Roman" panose="02020603050405020304" pitchFamily="18" charset="0"/>
                <a:cs typeface="B Nazanin" panose="00000400000000000000" pitchFamily="2" charset="-78"/>
              </a:rPr>
              <a:t>ب- با تقاضای مرخصی طلاب و دانشجویان مادر دارای فرزند زیر دو سال، حداکثر تا چهار نیمسال تحصیلی بدون احتساب در سنوات تحصیلی موافقت نمایند</a:t>
            </a:r>
            <a:r>
              <a:rPr lang="en-US" sz="1600" b="1" dirty="0">
                <a:solidFill>
                  <a:srgbClr val="2C2F34"/>
                </a:solidFill>
                <a:latin typeface="sahel"/>
                <a:ea typeface="Times New Roman" panose="02020603050405020304" pitchFamily="18" charset="0"/>
                <a:cs typeface="B Nazanin" panose="00000400000000000000" pitchFamily="2" charset="-78"/>
              </a:rPr>
              <a:t>.</a:t>
            </a:r>
            <a:endParaRPr lang="en-US" sz="1600" b="1" dirty="0">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07000"/>
              </a:lnSpc>
              <a:spcAft>
                <a:spcPts val="0"/>
              </a:spcAft>
              <a:buNone/>
            </a:pPr>
            <a:r>
              <a:rPr lang="fa-IR" sz="1600" b="1" dirty="0">
                <a:solidFill>
                  <a:srgbClr val="2C2F34"/>
                </a:solidFill>
                <a:latin typeface="sahel"/>
                <a:ea typeface="Times New Roman" panose="02020603050405020304" pitchFamily="18" charset="0"/>
                <a:cs typeface="B Nazanin" panose="00000400000000000000" pitchFamily="2" charset="-78"/>
              </a:rPr>
              <a:t>پ- با تقاضای طلاب و دانشجویان مادر باردار یا دارای فرزند زیر دو سال جهت میهمانی به میزان حداکثر چهار نیمسال تحصیلی به حوزه یا مؤسسه آموزش عالی هم‌سطح یا پایین‌تر مورد تقاضا موافقت نمایند</a:t>
            </a:r>
            <a:r>
              <a:rPr lang="en-US" sz="1600" b="1" dirty="0">
                <a:solidFill>
                  <a:srgbClr val="2C2F34"/>
                </a:solidFill>
                <a:latin typeface="sahel"/>
                <a:ea typeface="Times New Roman" panose="02020603050405020304" pitchFamily="18" charset="0"/>
                <a:cs typeface="B Nazanin" panose="00000400000000000000" pitchFamily="2" charset="-78"/>
              </a:rPr>
              <a:t>.</a:t>
            </a:r>
            <a:endParaRPr lang="en-US" sz="1600" b="1" dirty="0">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07000"/>
              </a:lnSpc>
              <a:spcAft>
                <a:spcPts val="0"/>
              </a:spcAft>
              <a:buNone/>
            </a:pPr>
            <a:r>
              <a:rPr lang="fa-IR" sz="1600" b="1" dirty="0">
                <a:solidFill>
                  <a:srgbClr val="2C2F34"/>
                </a:solidFill>
                <a:latin typeface="sahel"/>
                <a:ea typeface="Times New Roman" panose="02020603050405020304" pitchFamily="18" charset="0"/>
                <a:cs typeface="B Nazanin" panose="00000400000000000000" pitchFamily="2" charset="-78"/>
              </a:rPr>
              <a:t>ت- با تقاضای طلاب و دانشجویان مادر باردار یا دارای فرزند زیر سه سال جهت آموزش مجازی یا غیرحضوری برای گذراندن واحدهای دروس نظری دوره تحصیل موافقت نمایند</a:t>
            </a:r>
            <a:r>
              <a:rPr lang="en-US" sz="1600" b="1" dirty="0">
                <a:solidFill>
                  <a:srgbClr val="2C2F34"/>
                </a:solidFill>
                <a:latin typeface="sahel"/>
                <a:ea typeface="Times New Roman" panose="02020603050405020304" pitchFamily="18" charset="0"/>
                <a:cs typeface="B Nazanin" panose="00000400000000000000" pitchFamily="2" charset="-78"/>
              </a:rPr>
              <a:t>.</a:t>
            </a:r>
            <a:endParaRPr lang="en-US" sz="1600" b="1" dirty="0">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07000"/>
              </a:lnSpc>
              <a:spcAft>
                <a:spcPts val="0"/>
              </a:spcAft>
              <a:buNone/>
            </a:pPr>
            <a:r>
              <a:rPr lang="fa-IR" sz="1600" b="1" dirty="0">
                <a:solidFill>
                  <a:srgbClr val="2C2F34"/>
                </a:solidFill>
                <a:latin typeface="sahel"/>
                <a:ea typeface="Times New Roman" panose="02020603050405020304" pitchFamily="18" charset="0"/>
                <a:cs typeface="B Nazanin" panose="00000400000000000000" pitchFamily="2" charset="-78"/>
              </a:rPr>
              <a:t>ث- با تقاضای دانشجویان مادر باردار یا دارای فرزند زیر دو سال جهت کاهش نوبت کاری شب بر اساس آیین‌نامه‌ای که حداکثر ظرف سه ماه پس از ابلاغ این قانون، از سوی وزیر بهداشت، درمان و آموزش پزشکی تصویب می‌گردد، موافقت نمایند</a:t>
            </a:r>
            <a:r>
              <a:rPr lang="en-US" sz="1600" b="1" dirty="0">
                <a:solidFill>
                  <a:srgbClr val="2C2F34"/>
                </a:solidFill>
                <a:latin typeface="sahel"/>
                <a:ea typeface="Times New Roman" panose="02020603050405020304" pitchFamily="18" charset="0"/>
                <a:cs typeface="B Nazanin" panose="00000400000000000000" pitchFamily="2" charset="-78"/>
              </a:rPr>
              <a:t>.</a:t>
            </a:r>
            <a:endParaRPr lang="en-US" sz="1600" b="1" dirty="0">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07000"/>
              </a:lnSpc>
              <a:spcAft>
                <a:spcPts val="0"/>
              </a:spcAft>
              <a:buNone/>
            </a:pPr>
            <a:r>
              <a:rPr lang="fa-IR" sz="1600" b="1" dirty="0">
                <a:solidFill>
                  <a:srgbClr val="2C2F34"/>
                </a:solidFill>
                <a:latin typeface="sahel"/>
                <a:ea typeface="Times New Roman" panose="02020603050405020304" pitchFamily="18" charset="0"/>
                <a:cs typeface="B Nazanin" panose="00000400000000000000" pitchFamily="2" charset="-78"/>
              </a:rPr>
              <a:t>ج- شرایطی را فراهم نمایند که برای اساتید راهنما به ازای داشتن هر دانشجوی مادر باردار یا دارای فرزند شیرخوار یک سهمیه به سقف استاد راهنمایی آن‌ها اضافه شود</a:t>
            </a:r>
            <a:r>
              <a:rPr lang="en-US" sz="1600" b="1" dirty="0">
                <a:solidFill>
                  <a:srgbClr val="2C2F34"/>
                </a:solidFill>
                <a:latin typeface="sahel"/>
                <a:ea typeface="Times New Roman" panose="02020603050405020304" pitchFamily="18" charset="0"/>
                <a:cs typeface="B Nazanin" panose="00000400000000000000" pitchFamily="2" charset="-78"/>
              </a:rPr>
              <a:t>.</a:t>
            </a:r>
            <a:endParaRPr lang="en-US" sz="1600" b="1" dirty="0">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07000"/>
              </a:lnSpc>
              <a:spcAft>
                <a:spcPts val="0"/>
              </a:spcAft>
              <a:buNone/>
            </a:pPr>
            <a:r>
              <a:rPr lang="fa-IR" sz="1600" b="1" dirty="0">
                <a:solidFill>
                  <a:srgbClr val="2C2F34"/>
                </a:solidFill>
                <a:latin typeface="sahel"/>
                <a:ea typeface="Times New Roman" panose="02020603050405020304" pitchFamily="18" charset="0"/>
                <a:cs typeface="B Nazanin" panose="00000400000000000000" pitchFamily="2" charset="-78"/>
              </a:rPr>
              <a:t>تبصره</a:t>
            </a:r>
            <a:r>
              <a:rPr lang="en-US" sz="1600" b="1" dirty="0">
                <a:solidFill>
                  <a:srgbClr val="2C2F34"/>
                </a:solidFill>
                <a:latin typeface="sahel"/>
                <a:ea typeface="Times New Roman" panose="02020603050405020304" pitchFamily="18" charset="0"/>
                <a:cs typeface="B Nazanin" panose="00000400000000000000" pitchFamily="2" charset="-78"/>
              </a:rPr>
              <a:t>- </a:t>
            </a:r>
            <a:r>
              <a:rPr lang="fa-IR" sz="1600" b="1" dirty="0">
                <a:solidFill>
                  <a:srgbClr val="2C2F34"/>
                </a:solidFill>
                <a:latin typeface="sahel"/>
                <a:ea typeface="Times New Roman" panose="02020603050405020304" pitchFamily="18" charset="0"/>
                <a:cs typeface="B Nazanin" panose="00000400000000000000" pitchFamily="2" charset="-78"/>
              </a:rPr>
              <a:t>شمول این حکم بر مراکز مدیریت حوزه‌های علمیه مشروط به عدم مغایرت با اساسنامه حوزه‌های علمیه و هماهنگی با مدیریت ذی‌ربط خواهد بود</a:t>
            </a:r>
            <a:r>
              <a:rPr lang="en-US" sz="1800" b="1" dirty="0">
                <a:solidFill>
                  <a:srgbClr val="2C2F34"/>
                </a:solidFill>
                <a:latin typeface="sahel"/>
                <a:ea typeface="Times New Roman" panose="02020603050405020304" pitchFamily="18" charset="0"/>
                <a:cs typeface="B Nazanin" panose="00000400000000000000" pitchFamily="2" charset="-78"/>
              </a:rPr>
              <a:t>.</a:t>
            </a:r>
            <a:endParaRPr lang="en-US" sz="18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pPr>
            <a:endParaRPr lang="en-US" sz="1800" b="1" dirty="0" smtClean="0">
              <a:cs typeface="B Nazanin" pitchFamily="2" charset="-78"/>
            </a:endParaRPr>
          </a:p>
        </p:txBody>
      </p:sp>
      <p:sp>
        <p:nvSpPr>
          <p:cNvPr id="2" name="Snip Diagonal Corner Rectangle 1"/>
          <p:cNvSpPr/>
          <p:nvPr/>
        </p:nvSpPr>
        <p:spPr>
          <a:xfrm flipH="1">
            <a:off x="4483011" y="573186"/>
            <a:ext cx="7604166" cy="526943"/>
          </a:xfrm>
          <a:prstGeom prst="snip2DiagRect">
            <a:avLst/>
          </a:prstGeom>
        </p:spPr>
        <p:style>
          <a:lnRef idx="1">
            <a:schemeClr val="accent6"/>
          </a:lnRef>
          <a:fillRef idx="2">
            <a:schemeClr val="accent6"/>
          </a:fillRef>
          <a:effectRef idx="1">
            <a:schemeClr val="accent6"/>
          </a:effectRef>
          <a:fontRef idx="minor">
            <a:schemeClr val="dk1"/>
          </a:fontRef>
        </p:style>
        <p:txBody>
          <a:bodyPr rtlCol="0" anchor="ctr"/>
          <a:lstStyle/>
          <a:p>
            <a:pPr marL="0" marR="0" lvl="0" indent="0" algn="just" defTabSz="914400" rtl="1" eaLnBrk="1" fontAlgn="auto" latinLnBrk="0" hangingPunct="1">
              <a:lnSpc>
                <a:spcPct val="107000"/>
              </a:lnSpc>
              <a:spcBef>
                <a:spcPts val="0"/>
              </a:spcBef>
              <a:spcAft>
                <a:spcPts val="0"/>
              </a:spcAft>
              <a:buClrTx/>
              <a:buSzTx/>
              <a:buFontTx/>
              <a:buNone/>
              <a:tabLst/>
              <a:defRPr/>
            </a:pPr>
            <a:r>
              <a:rPr kumimoji="0" lang="fa-IR" sz="1800" b="1" i="0" u="none" strike="noStrike" kern="1200" cap="none" spc="0" normalizeH="0" baseline="0" noProof="0" dirty="0">
                <a:ln>
                  <a:noFill/>
                </a:ln>
                <a:solidFill>
                  <a:srgbClr val="2C2F34"/>
                </a:solidFill>
                <a:effectLst/>
                <a:uLnTx/>
                <a:uFillTx/>
                <a:latin typeface="sahel"/>
                <a:ea typeface="Times New Roman" panose="02020603050405020304" pitchFamily="18" charset="0"/>
                <a:cs typeface="B Titr" panose="00000700000000000000" pitchFamily="2" charset="-78"/>
              </a:rPr>
              <a:t>کلیه مراکز و مؤسسات آموزشی و پژوهشی </a:t>
            </a:r>
            <a:r>
              <a:rPr kumimoji="0" lang="fa-IR" sz="1400" b="1" i="0" u="none" strike="noStrike" kern="1200" cap="none" spc="0" normalizeH="0" baseline="0" noProof="0" dirty="0">
                <a:ln>
                  <a:noFill/>
                </a:ln>
                <a:solidFill>
                  <a:srgbClr val="2C2F34"/>
                </a:solidFill>
                <a:effectLst/>
                <a:uLnTx/>
                <a:uFillTx/>
                <a:latin typeface="sahel"/>
                <a:ea typeface="Times New Roman" panose="02020603050405020304" pitchFamily="18" charset="0"/>
                <a:cs typeface="B Titr" panose="00000700000000000000" pitchFamily="2" charset="-78"/>
              </a:rPr>
              <a:t>(دانشگاه های علوم پزشکی و غیر علوم پزشکی)</a:t>
            </a:r>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B Titr" panose="00000700000000000000" pitchFamily="2" charset="-78"/>
            </a:endParaRPr>
          </a:p>
        </p:txBody>
      </p:sp>
    </p:spTree>
    <p:extLst>
      <p:ext uri="{BB962C8B-B14F-4D97-AF65-F5344CB8AC3E}">
        <p14:creationId xmlns:p14="http://schemas.microsoft.com/office/powerpoint/2010/main" val="19728436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659</TotalTime>
  <Words>961</Words>
  <Application>Microsoft Office PowerPoint</Application>
  <PresentationFormat>Widescreen</PresentationFormat>
  <Paragraphs>34</Paragraphs>
  <Slides>4</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4</vt:i4>
      </vt:variant>
    </vt:vector>
  </HeadingPairs>
  <TitlesOfParts>
    <vt:vector size="13" baseType="lpstr">
      <vt:lpstr>Arial</vt:lpstr>
      <vt:lpstr>B Nazanin</vt:lpstr>
      <vt:lpstr>B Titr</vt:lpstr>
      <vt:lpstr>Calibri</vt:lpstr>
      <vt:lpstr>Calibri Light</vt:lpstr>
      <vt:lpstr>sahel</vt:lpstr>
      <vt:lpstr>Times New Roman</vt:lpstr>
      <vt:lpstr>Office Theme</vt:lpstr>
      <vt:lpstr>2_Office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51</cp:revision>
  <dcterms:created xsi:type="dcterms:W3CDTF">2022-01-11T06:31:47Z</dcterms:created>
  <dcterms:modified xsi:type="dcterms:W3CDTF">2025-01-15T08:58:39Z</dcterms:modified>
</cp:coreProperties>
</file>